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oontime" charset="1" panose="000000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HK Grotesk" charset="1" panose="00000500000000000000"/>
      <p:regular r:id="rId17"/>
    </p:embeddedFont>
    <p:embeddedFont>
      <p:font typeface="HK Grotesk Bold" charset="1" panose="00000800000000000000"/>
      <p:regular r:id="rId18"/>
    </p:embeddedFont>
    <p:embeddedFont>
      <p:font typeface="HK Grotesk Italics" charset="1" panose="00000500000000000000"/>
      <p:regular r:id="rId19"/>
    </p:embeddedFont>
    <p:embeddedFont>
      <p:font typeface="HK Grotesk Bold Italics" charset="1" panose="00000800000000000000"/>
      <p:regular r:id="rId20"/>
    </p:embeddedFont>
    <p:embeddedFont>
      <p:font typeface="HK Grotesk Light" charset="1" panose="00000400000000000000"/>
      <p:regular r:id="rId21"/>
    </p:embeddedFont>
    <p:embeddedFont>
      <p:font typeface="HK Grotesk Light Italics" charset="1" panose="00000400000000000000"/>
      <p:regular r:id="rId22"/>
    </p:embeddedFont>
    <p:embeddedFont>
      <p:font typeface="HK Grotesk Medium" charset="1" panose="00000600000000000000"/>
      <p:regular r:id="rId23"/>
    </p:embeddedFont>
    <p:embeddedFont>
      <p:font typeface="HK Grotesk Medium Italics" charset="1" panose="00000600000000000000"/>
      <p:regular r:id="rId24"/>
    </p:embeddedFont>
    <p:embeddedFont>
      <p:font typeface="HK Grotesk Semi-Bold" charset="1" panose="00000700000000000000"/>
      <p:regular r:id="rId25"/>
    </p:embeddedFont>
    <p:embeddedFont>
      <p:font typeface="HK Grotesk Semi-Bold Italics" charset="1" panose="000007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png>
</file>

<file path=ppt/media/image4.png>
</file>

<file path=ppt/media/image5.pn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1802030" y="0"/>
            <a:ext cx="16485970" cy="7581900"/>
          </a:xfrm>
          <a:custGeom>
            <a:avLst/>
            <a:gdLst/>
            <a:ahLst/>
            <a:cxnLst/>
            <a:rect r="r" b="b" t="t" l="l"/>
            <a:pathLst>
              <a:path h="7581900" w="16485970">
                <a:moveTo>
                  <a:pt x="0" y="0"/>
                </a:moveTo>
                <a:lnTo>
                  <a:pt x="16485970" y="0"/>
                </a:lnTo>
                <a:lnTo>
                  <a:pt x="16485970" y="7581900"/>
                </a:lnTo>
                <a:lnTo>
                  <a:pt x="0" y="7581900"/>
                </a:lnTo>
                <a:lnTo>
                  <a:pt x="0" y="0"/>
                </a:lnTo>
                <a:close/>
              </a:path>
            </a:pathLst>
          </a:custGeom>
          <a:blipFill>
            <a:blip r:embed="rId2">
              <a:alphaModFix amt="61000"/>
            </a:blip>
            <a:stretch>
              <a:fillRect l="0" t="-22434" r="0" b="-22434"/>
            </a:stretch>
          </a:blipFill>
        </p:spPr>
      </p:sp>
      <p:grpSp>
        <p:nvGrpSpPr>
          <p:cNvPr name="Group 3" id="3"/>
          <p:cNvGrpSpPr/>
          <p:nvPr/>
        </p:nvGrpSpPr>
        <p:grpSpPr>
          <a:xfrm rot="0">
            <a:off x="2043894" y="3237760"/>
            <a:ext cx="16823887" cy="5119877"/>
            <a:chOff x="0" y="0"/>
            <a:chExt cx="22431850" cy="6826503"/>
          </a:xfrm>
        </p:grpSpPr>
        <p:sp>
          <p:nvSpPr>
            <p:cNvPr name="TextBox 4" id="4"/>
            <p:cNvSpPr txBox="true"/>
            <p:nvPr/>
          </p:nvSpPr>
          <p:spPr>
            <a:xfrm rot="0">
              <a:off x="0" y="219075"/>
              <a:ext cx="22431850" cy="5273868"/>
            </a:xfrm>
            <a:prstGeom prst="rect">
              <a:avLst/>
            </a:prstGeom>
          </p:spPr>
          <p:txBody>
            <a:bodyPr anchor="t" rtlCol="false" tIns="0" lIns="0" bIns="0" rIns="0">
              <a:spAutoFit/>
            </a:bodyPr>
            <a:lstStyle/>
            <a:p>
              <a:pPr>
                <a:lnSpc>
                  <a:spcPts val="10147"/>
                </a:lnSpc>
              </a:pPr>
              <a:r>
                <a:rPr lang="en-US" sz="10355">
                  <a:solidFill>
                    <a:srgbClr val="FFFFFF"/>
                  </a:solidFill>
                  <a:latin typeface="HK Grotesk Bold"/>
                </a:rPr>
                <a:t>Huffman Coding Problem Practical Application in Linkedin</a:t>
              </a:r>
            </a:p>
          </p:txBody>
        </p:sp>
        <p:sp>
          <p:nvSpPr>
            <p:cNvPr name="TextBox 5" id="5"/>
            <p:cNvSpPr txBox="true"/>
            <p:nvPr/>
          </p:nvSpPr>
          <p:spPr>
            <a:xfrm rot="0">
              <a:off x="0" y="6247016"/>
              <a:ext cx="13194506" cy="570960"/>
            </a:xfrm>
            <a:prstGeom prst="rect">
              <a:avLst/>
            </a:prstGeom>
          </p:spPr>
          <p:txBody>
            <a:bodyPr anchor="t" rtlCol="false" tIns="0" lIns="0" bIns="0" rIns="0">
              <a:spAutoFit/>
            </a:bodyPr>
            <a:lstStyle/>
            <a:p>
              <a:pPr>
                <a:lnSpc>
                  <a:spcPts val="3542"/>
                </a:lnSpc>
                <a:spcBef>
                  <a:spcPct val="0"/>
                </a:spcBef>
              </a:pPr>
            </a:p>
          </p:txBody>
        </p:sp>
      </p:grpSp>
      <p:sp>
        <p:nvSpPr>
          <p:cNvPr name="TextBox 6" id="6"/>
          <p:cNvSpPr txBox="true"/>
          <p:nvPr/>
        </p:nvSpPr>
        <p:spPr>
          <a:xfrm rot="0">
            <a:off x="1028700" y="8856990"/>
            <a:ext cx="1529329" cy="401310"/>
          </a:xfrm>
          <a:prstGeom prst="rect">
            <a:avLst/>
          </a:prstGeom>
        </p:spPr>
        <p:txBody>
          <a:bodyPr anchor="t" rtlCol="false" tIns="0" lIns="0" bIns="0" rIns="0">
            <a:spAutoFit/>
          </a:bodyPr>
          <a:lstStyle/>
          <a:p>
            <a:pPr>
              <a:lnSpc>
                <a:spcPts val="3360"/>
              </a:lnSpc>
              <a:spcBef>
                <a:spcPct val="0"/>
              </a:spcBef>
            </a:pPr>
            <a:r>
              <a:rPr lang="en-US" sz="2400">
                <a:solidFill>
                  <a:srgbClr val="FFFFFF"/>
                </a:solidFill>
                <a:latin typeface="HK Grotesk Bold"/>
              </a:rPr>
              <a:t>01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0" y="1609965"/>
            <a:ext cx="8857686" cy="8677035"/>
          </a:xfrm>
          <a:custGeom>
            <a:avLst/>
            <a:gdLst/>
            <a:ahLst/>
            <a:cxnLst/>
            <a:rect r="r" b="b" t="t" l="l"/>
            <a:pathLst>
              <a:path h="8677035" w="8857686">
                <a:moveTo>
                  <a:pt x="0" y="0"/>
                </a:moveTo>
                <a:lnTo>
                  <a:pt x="8857686" y="0"/>
                </a:lnTo>
                <a:lnTo>
                  <a:pt x="8857686" y="8677035"/>
                </a:lnTo>
                <a:lnTo>
                  <a:pt x="0" y="8677035"/>
                </a:lnTo>
                <a:lnTo>
                  <a:pt x="0" y="0"/>
                </a:lnTo>
                <a:close/>
              </a:path>
            </a:pathLst>
          </a:custGeom>
          <a:blipFill>
            <a:blip r:embed="rId2"/>
            <a:stretch>
              <a:fillRect l="-1169" t="0" r="-64396" b="-5633"/>
            </a:stretch>
          </a:blipFill>
        </p:spPr>
      </p:sp>
      <p:sp>
        <p:nvSpPr>
          <p:cNvPr name="Freeform 3" id="3"/>
          <p:cNvSpPr/>
          <p:nvPr/>
        </p:nvSpPr>
        <p:spPr>
          <a:xfrm flipH="false" flipV="false" rot="0">
            <a:off x="8926512" y="1609965"/>
            <a:ext cx="9361488" cy="8677035"/>
          </a:xfrm>
          <a:custGeom>
            <a:avLst/>
            <a:gdLst/>
            <a:ahLst/>
            <a:cxnLst/>
            <a:rect r="r" b="b" t="t" l="l"/>
            <a:pathLst>
              <a:path h="8677035" w="9361488">
                <a:moveTo>
                  <a:pt x="0" y="0"/>
                </a:moveTo>
                <a:lnTo>
                  <a:pt x="9361488" y="0"/>
                </a:lnTo>
                <a:lnTo>
                  <a:pt x="9361488" y="8677035"/>
                </a:lnTo>
                <a:lnTo>
                  <a:pt x="0" y="8677035"/>
                </a:lnTo>
                <a:lnTo>
                  <a:pt x="0" y="0"/>
                </a:lnTo>
                <a:close/>
              </a:path>
            </a:pathLst>
          </a:custGeom>
          <a:blipFill>
            <a:blip r:embed="rId3"/>
            <a:stretch>
              <a:fillRect l="0" t="-727" r="-57243" b="-5302"/>
            </a:stretch>
          </a:blipFill>
        </p:spPr>
      </p:sp>
      <p:sp>
        <p:nvSpPr>
          <p:cNvPr name="TextBox 4" id="4"/>
          <p:cNvSpPr txBox="true"/>
          <p:nvPr/>
        </p:nvSpPr>
        <p:spPr>
          <a:xfrm rot="0">
            <a:off x="3826686" y="141630"/>
            <a:ext cx="10634628" cy="887070"/>
          </a:xfrm>
          <a:prstGeom prst="rect">
            <a:avLst/>
          </a:prstGeom>
        </p:spPr>
        <p:txBody>
          <a:bodyPr anchor="t" rtlCol="false" tIns="0" lIns="0" bIns="0" rIns="0">
            <a:spAutoFit/>
          </a:bodyPr>
          <a:lstStyle/>
          <a:p>
            <a:pPr algn="ctr">
              <a:lnSpc>
                <a:spcPts val="7279"/>
              </a:lnSpc>
            </a:pPr>
            <a:r>
              <a:rPr lang="en-US" sz="5199" u="sng">
                <a:solidFill>
                  <a:srgbClr val="FFFFFF"/>
                </a:solidFill>
                <a:latin typeface="Canva Sans Bold"/>
              </a:rPr>
              <a:t>Huffman Coding Pseudocode</a:t>
            </a:r>
          </a:p>
        </p:txBody>
      </p:sp>
    </p:spTree>
  </p:cSld>
  <p:clrMapOvr>
    <a:masterClrMapping/>
  </p:clrMapOvr>
  <p:transition spd="slow">
    <p:cover dir="l"/>
  </p:transition>
</p:sld>
</file>

<file path=ppt/slides/slide11.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TextBox 2" id="2"/>
          <p:cNvSpPr txBox="true"/>
          <p:nvPr/>
        </p:nvSpPr>
        <p:spPr>
          <a:xfrm rot="0">
            <a:off x="3590064" y="4118431"/>
            <a:ext cx="11107873" cy="3078838"/>
          </a:xfrm>
          <a:prstGeom prst="rect">
            <a:avLst/>
          </a:prstGeom>
        </p:spPr>
        <p:txBody>
          <a:bodyPr anchor="t" rtlCol="false" tIns="0" lIns="0" bIns="0" rIns="0">
            <a:spAutoFit/>
          </a:bodyPr>
          <a:lstStyle/>
          <a:p>
            <a:pPr algn="ctr">
              <a:lnSpc>
                <a:spcPts val="21619"/>
              </a:lnSpc>
              <a:spcBef>
                <a:spcPct val="0"/>
              </a:spcBef>
            </a:pPr>
            <a:r>
              <a:rPr lang="en-US" sz="27024">
                <a:solidFill>
                  <a:srgbClr val="FFDF2B"/>
                </a:solidFill>
                <a:latin typeface="Moontime Bold"/>
              </a:rPr>
              <a:t>Thank You</a:t>
            </a:r>
          </a:p>
        </p:txBody>
      </p:sp>
    </p:spTree>
  </p:cSld>
  <p:clrMapOvr>
    <a:masterClrMapping/>
  </p:clrMapOvr>
  <p:transition spd="slow">
    <p:cover dir="u"/>
  </p:transition>
</p:sld>
</file>

<file path=ppt/slides/slide2.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AutoShape 2" id="2"/>
          <p:cNvSpPr/>
          <p:nvPr/>
        </p:nvSpPr>
        <p:spPr>
          <a:xfrm rot="0">
            <a:off x="1510373" y="1623877"/>
            <a:ext cx="15267253" cy="7039246"/>
          </a:xfrm>
          <a:prstGeom prst="rect">
            <a:avLst/>
          </a:prstGeom>
          <a:solidFill>
            <a:srgbClr val="FFFFFF">
              <a:alpha val="4706"/>
            </a:srgbClr>
          </a:solidFill>
        </p:spPr>
      </p:sp>
      <p:grpSp>
        <p:nvGrpSpPr>
          <p:cNvPr name="Group 3" id="3"/>
          <p:cNvGrpSpPr/>
          <p:nvPr/>
        </p:nvGrpSpPr>
        <p:grpSpPr>
          <a:xfrm rot="0">
            <a:off x="3021835" y="1442725"/>
            <a:ext cx="12805793" cy="7125905"/>
            <a:chOff x="0" y="0"/>
            <a:chExt cx="17074390" cy="9501206"/>
          </a:xfrm>
        </p:grpSpPr>
        <p:sp>
          <p:nvSpPr>
            <p:cNvPr name="TextBox 4" id="4"/>
            <p:cNvSpPr txBox="true"/>
            <p:nvPr/>
          </p:nvSpPr>
          <p:spPr>
            <a:xfrm rot="0">
              <a:off x="0" y="161925"/>
              <a:ext cx="17074390" cy="1396550"/>
            </a:xfrm>
            <a:prstGeom prst="rect">
              <a:avLst/>
            </a:prstGeom>
          </p:spPr>
          <p:txBody>
            <a:bodyPr anchor="t" rtlCol="false" tIns="0" lIns="0" bIns="0" rIns="0">
              <a:spAutoFit/>
            </a:bodyPr>
            <a:lstStyle/>
            <a:p>
              <a:pPr algn="ctr">
                <a:lnSpc>
                  <a:spcPts val="7548"/>
                </a:lnSpc>
              </a:pPr>
              <a:r>
                <a:rPr lang="en-US" sz="7702" u="sng">
                  <a:solidFill>
                    <a:srgbClr val="FFFFFF"/>
                  </a:solidFill>
                  <a:latin typeface="HK Grotesk Bold"/>
                </a:rPr>
                <a:t>Introduction</a:t>
              </a:r>
            </a:p>
          </p:txBody>
        </p:sp>
        <p:sp>
          <p:nvSpPr>
            <p:cNvPr name="TextBox 5" id="5"/>
            <p:cNvSpPr txBox="true"/>
            <p:nvPr/>
          </p:nvSpPr>
          <p:spPr>
            <a:xfrm rot="0">
              <a:off x="1586323" y="2080553"/>
              <a:ext cx="13901745" cy="7420654"/>
            </a:xfrm>
            <a:prstGeom prst="rect">
              <a:avLst/>
            </a:prstGeom>
          </p:spPr>
          <p:txBody>
            <a:bodyPr anchor="t" rtlCol="false" tIns="0" lIns="0" bIns="0" rIns="0">
              <a:spAutoFit/>
            </a:bodyPr>
            <a:lstStyle/>
            <a:p>
              <a:pPr algn="ctr">
                <a:lnSpc>
                  <a:spcPts val="4043"/>
                </a:lnSpc>
                <a:spcBef>
                  <a:spcPct val="0"/>
                </a:spcBef>
              </a:pPr>
              <a:r>
                <a:rPr lang="en-US" sz="2888">
                  <a:solidFill>
                    <a:srgbClr val="FFFFFF"/>
                  </a:solidFill>
                  <a:latin typeface="HK Grotesk Medium"/>
                </a:rPr>
                <a:t>LinkedIn is a widely-used platform for professional networking and career development. It allows individuals to create profiles that highlight their skills, experiences, and career objectives. Users can connect with others in their field, join groups related to their interests, and engage in discussions. LinkedIn also offers job search functionalities, enabling users to explore employment opportunities and connect with recruiters. Whether you're looking to expand your professional network, showcase your expertise, or explore new career opportunities, LinkedIn provides a valuable platform for individuals across various industries to connect and grow.</a:t>
              </a:r>
            </a:p>
          </p:txBody>
        </p:sp>
      </p:grpSp>
      <p:sp>
        <p:nvSpPr>
          <p:cNvPr name="TextBox 6" id="6"/>
          <p:cNvSpPr txBox="true"/>
          <p:nvPr/>
        </p:nvSpPr>
        <p:spPr>
          <a:xfrm rot="0">
            <a:off x="15213913" y="627390"/>
            <a:ext cx="1529329" cy="401310"/>
          </a:xfrm>
          <a:prstGeom prst="rect">
            <a:avLst/>
          </a:prstGeom>
        </p:spPr>
        <p:txBody>
          <a:bodyPr anchor="t" rtlCol="false" tIns="0" lIns="0" bIns="0" rIns="0">
            <a:spAutoFit/>
          </a:bodyPr>
          <a:lstStyle/>
          <a:p>
            <a:pPr algn="r">
              <a:lnSpc>
                <a:spcPts val="3360"/>
              </a:lnSpc>
              <a:spcBef>
                <a:spcPct val="0"/>
              </a:spcBef>
            </a:pPr>
            <a:r>
              <a:rPr lang="en-US" sz="2400">
                <a:solidFill>
                  <a:srgbClr val="FFFFFF"/>
                </a:solidFill>
                <a:latin typeface="HK Grotesk Bold"/>
              </a:rPr>
              <a:t>02</a:t>
            </a:r>
          </a:p>
        </p:txBody>
      </p:sp>
      <p:sp>
        <p:nvSpPr>
          <p:cNvPr name="AutoShape 7" id="7"/>
          <p:cNvSpPr/>
          <p:nvPr/>
        </p:nvSpPr>
        <p:spPr>
          <a:xfrm rot="-5400000">
            <a:off x="503481" y="4172259"/>
            <a:ext cx="35651" cy="1978134"/>
          </a:xfrm>
          <a:prstGeom prst="rect">
            <a:avLst/>
          </a:prstGeom>
          <a:solidFill>
            <a:srgbClr val="FFFFFF"/>
          </a:solidFill>
        </p:spPr>
      </p:sp>
      <p:sp>
        <p:nvSpPr>
          <p:cNvPr name="AutoShape 8" id="8"/>
          <p:cNvSpPr/>
          <p:nvPr/>
        </p:nvSpPr>
        <p:spPr>
          <a:xfrm rot="-5400000">
            <a:off x="17748868" y="4136608"/>
            <a:ext cx="35651" cy="1978134"/>
          </a:xfrm>
          <a:prstGeom prst="rect">
            <a:avLst/>
          </a:prstGeom>
          <a:solidFill>
            <a:srgbClr val="FFFFFF"/>
          </a:solidFill>
        </p:spPr>
      </p:sp>
    </p:spTree>
  </p:cSld>
  <p:clrMapOvr>
    <a:masterClrMapping/>
  </p:clrMapOvr>
  <p:transition spd="slow">
    <p:cover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9144000" y="0"/>
            <a:ext cx="9144000" cy="10287000"/>
          </a:xfrm>
          <a:prstGeom prst="rect">
            <a:avLst/>
          </a:prstGeom>
          <a:solidFill>
            <a:srgbClr val="62406B"/>
          </a:solidFill>
        </p:spPr>
      </p:sp>
      <p:sp>
        <p:nvSpPr>
          <p:cNvPr name="Freeform 3" id="3"/>
          <p:cNvSpPr/>
          <p:nvPr/>
        </p:nvSpPr>
        <p:spPr>
          <a:xfrm flipH="false" flipV="false" rot="0">
            <a:off x="0" y="2412130"/>
            <a:ext cx="9144000" cy="7874870"/>
          </a:xfrm>
          <a:custGeom>
            <a:avLst/>
            <a:gdLst/>
            <a:ahLst/>
            <a:cxnLst/>
            <a:rect r="r" b="b" t="t" l="l"/>
            <a:pathLst>
              <a:path h="7874870" w="9144000">
                <a:moveTo>
                  <a:pt x="0" y="0"/>
                </a:moveTo>
                <a:lnTo>
                  <a:pt x="9144000" y="0"/>
                </a:lnTo>
                <a:lnTo>
                  <a:pt x="9144000" y="7874870"/>
                </a:lnTo>
                <a:lnTo>
                  <a:pt x="0" y="7874870"/>
                </a:lnTo>
                <a:lnTo>
                  <a:pt x="0" y="0"/>
                </a:lnTo>
                <a:close/>
              </a:path>
            </a:pathLst>
          </a:custGeom>
          <a:blipFill>
            <a:blip r:embed="rId2"/>
            <a:stretch>
              <a:fillRect l="-14590" t="0" r="-14590" b="0"/>
            </a:stretch>
          </a:blipFill>
        </p:spPr>
      </p:sp>
      <p:sp>
        <p:nvSpPr>
          <p:cNvPr name="TextBox 4" id="4"/>
          <p:cNvSpPr txBox="true"/>
          <p:nvPr/>
        </p:nvSpPr>
        <p:spPr>
          <a:xfrm rot="0">
            <a:off x="9833898" y="1230736"/>
            <a:ext cx="7764203" cy="8051282"/>
          </a:xfrm>
          <a:prstGeom prst="rect">
            <a:avLst/>
          </a:prstGeom>
        </p:spPr>
        <p:txBody>
          <a:bodyPr anchor="t" rtlCol="false" tIns="0" lIns="0" bIns="0" rIns="0">
            <a:spAutoFit/>
          </a:bodyPr>
          <a:lstStyle/>
          <a:p>
            <a:pPr algn="ctr">
              <a:lnSpc>
                <a:spcPts val="4943"/>
              </a:lnSpc>
              <a:spcBef>
                <a:spcPct val="0"/>
              </a:spcBef>
            </a:pPr>
            <a:r>
              <a:rPr lang="en-US" sz="3531">
                <a:solidFill>
                  <a:srgbClr val="FFFFFF"/>
                </a:solidFill>
                <a:latin typeface="HK Grotesk Bold"/>
              </a:rPr>
              <a:t>In the context of LinkedIn, where users exchange a plethora of messages containing various types of text-based content, there exists a need to optimize the transmission and storage efficiency of these messages. The current data transmission protocols may not be fully optimized for handling the vast amount of textual data exchanged between users, leading to inefficiencies in storage space utilization and network bandwidth consumption.</a:t>
            </a:r>
          </a:p>
        </p:txBody>
      </p:sp>
      <p:sp>
        <p:nvSpPr>
          <p:cNvPr name="TextBox 5" id="5"/>
          <p:cNvSpPr txBox="true"/>
          <p:nvPr/>
        </p:nvSpPr>
        <p:spPr>
          <a:xfrm rot="0">
            <a:off x="16267096" y="382574"/>
            <a:ext cx="1529329" cy="401310"/>
          </a:xfrm>
          <a:prstGeom prst="rect">
            <a:avLst/>
          </a:prstGeom>
        </p:spPr>
        <p:txBody>
          <a:bodyPr anchor="t" rtlCol="false" tIns="0" lIns="0" bIns="0" rIns="0">
            <a:spAutoFit/>
          </a:bodyPr>
          <a:lstStyle/>
          <a:p>
            <a:pPr algn="r">
              <a:lnSpc>
                <a:spcPts val="3360"/>
              </a:lnSpc>
              <a:spcBef>
                <a:spcPct val="0"/>
              </a:spcBef>
            </a:pPr>
            <a:r>
              <a:rPr lang="en-US" sz="2400">
                <a:solidFill>
                  <a:srgbClr val="FFFFFF"/>
                </a:solidFill>
                <a:latin typeface="HK Grotesk Bold"/>
              </a:rPr>
              <a:t>03</a:t>
            </a:r>
          </a:p>
        </p:txBody>
      </p:sp>
      <p:sp>
        <p:nvSpPr>
          <p:cNvPr name="TextBox 6" id="6"/>
          <p:cNvSpPr txBox="true"/>
          <p:nvPr/>
        </p:nvSpPr>
        <p:spPr>
          <a:xfrm rot="0">
            <a:off x="369264" y="650534"/>
            <a:ext cx="8405471" cy="1179455"/>
          </a:xfrm>
          <a:prstGeom prst="rect">
            <a:avLst/>
          </a:prstGeom>
        </p:spPr>
        <p:txBody>
          <a:bodyPr anchor="t" rtlCol="false" tIns="0" lIns="0" bIns="0" rIns="0">
            <a:spAutoFit/>
          </a:bodyPr>
          <a:lstStyle/>
          <a:p>
            <a:pPr algn="ctr">
              <a:lnSpc>
                <a:spcPts val="9674"/>
              </a:lnSpc>
            </a:pPr>
            <a:r>
              <a:rPr lang="en-US" sz="6910" u="sng">
                <a:solidFill>
                  <a:srgbClr val="4D0761"/>
                </a:solidFill>
                <a:latin typeface="Canva Sans Bold"/>
              </a:rPr>
              <a:t>Problem Statement</a:t>
            </a:r>
          </a:p>
        </p:txBody>
      </p:sp>
    </p:spTree>
  </p:cSld>
  <p:clrMapOvr>
    <a:masterClrMapping/>
  </p:clrMapOvr>
  <p:transition spd="slow">
    <p:push dir="u"/>
  </p:transition>
</p:sld>
</file>

<file path=ppt/slides/slide4.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TextBox 2" id="2"/>
          <p:cNvSpPr txBox="true"/>
          <p:nvPr/>
        </p:nvSpPr>
        <p:spPr>
          <a:xfrm rot="0">
            <a:off x="4821327" y="178753"/>
            <a:ext cx="8135243" cy="1368417"/>
          </a:xfrm>
          <a:prstGeom prst="rect">
            <a:avLst/>
          </a:prstGeom>
        </p:spPr>
        <p:txBody>
          <a:bodyPr anchor="t" rtlCol="false" tIns="0" lIns="0" bIns="0" rIns="0">
            <a:spAutoFit/>
          </a:bodyPr>
          <a:lstStyle/>
          <a:p>
            <a:pPr algn="ctr">
              <a:lnSpc>
                <a:spcPts val="11200"/>
              </a:lnSpc>
            </a:pPr>
            <a:r>
              <a:rPr lang="en-US" sz="8000" u="sng">
                <a:solidFill>
                  <a:srgbClr val="FFFFFF"/>
                </a:solidFill>
                <a:latin typeface="Canva Sans Bold"/>
              </a:rPr>
              <a:t>Huffman Coding</a:t>
            </a:r>
          </a:p>
        </p:txBody>
      </p:sp>
      <p:sp>
        <p:nvSpPr>
          <p:cNvPr name="TextBox 3" id="3"/>
          <p:cNvSpPr txBox="true"/>
          <p:nvPr/>
        </p:nvSpPr>
        <p:spPr>
          <a:xfrm rot="0">
            <a:off x="5440319" y="2398384"/>
            <a:ext cx="10319202" cy="405765"/>
          </a:xfrm>
          <a:prstGeom prst="rect">
            <a:avLst/>
          </a:prstGeom>
        </p:spPr>
        <p:txBody>
          <a:bodyPr anchor="t" rtlCol="false" tIns="0" lIns="0" bIns="0" rIns="0">
            <a:spAutoFit/>
          </a:bodyPr>
          <a:lstStyle/>
          <a:p>
            <a:pPr algn="ctr">
              <a:lnSpc>
                <a:spcPts val="3359"/>
              </a:lnSpc>
              <a:spcBef>
                <a:spcPct val="0"/>
              </a:spcBef>
            </a:pPr>
          </a:p>
        </p:txBody>
      </p:sp>
      <p:sp>
        <p:nvSpPr>
          <p:cNvPr name="TextBox 4" id="4"/>
          <p:cNvSpPr txBox="true"/>
          <p:nvPr/>
        </p:nvSpPr>
        <p:spPr>
          <a:xfrm rot="0">
            <a:off x="0" y="2167410"/>
            <a:ext cx="18288000" cy="1660374"/>
          </a:xfrm>
          <a:prstGeom prst="rect">
            <a:avLst/>
          </a:prstGeom>
        </p:spPr>
        <p:txBody>
          <a:bodyPr anchor="t" rtlCol="false" tIns="0" lIns="0" bIns="0" rIns="0">
            <a:spAutoFit/>
          </a:bodyPr>
          <a:lstStyle/>
          <a:p>
            <a:pPr algn="ctr">
              <a:lnSpc>
                <a:spcPts val="4340"/>
              </a:lnSpc>
            </a:pPr>
            <a:r>
              <a:rPr lang="en-US" sz="3100">
                <a:solidFill>
                  <a:srgbClr val="FFFFFF"/>
                </a:solidFill>
                <a:latin typeface="Canva Sans Bold"/>
              </a:rPr>
              <a:t> ⁠Huffman Coding is a data compression algorithm used to encode characters based on their frequency of occurrence in a given text or data.</a:t>
            </a:r>
          </a:p>
          <a:p>
            <a:pPr algn="ctr">
              <a:lnSpc>
                <a:spcPts val="4759"/>
              </a:lnSpc>
            </a:pPr>
          </a:p>
        </p:txBody>
      </p:sp>
      <p:sp>
        <p:nvSpPr>
          <p:cNvPr name="TextBox 5" id="5"/>
          <p:cNvSpPr txBox="true"/>
          <p:nvPr/>
        </p:nvSpPr>
        <p:spPr>
          <a:xfrm rot="0">
            <a:off x="0" y="3939879"/>
            <a:ext cx="18288000" cy="4374873"/>
          </a:xfrm>
          <a:prstGeom prst="rect">
            <a:avLst/>
          </a:prstGeom>
        </p:spPr>
        <p:txBody>
          <a:bodyPr anchor="t" rtlCol="false" tIns="0" lIns="0" bIns="0" rIns="0">
            <a:spAutoFit/>
          </a:bodyPr>
          <a:lstStyle/>
          <a:p>
            <a:pPr algn="ctr">
              <a:lnSpc>
                <a:spcPts val="4340"/>
              </a:lnSpc>
            </a:pPr>
            <a:r>
              <a:rPr lang="en-US" sz="3100">
                <a:solidFill>
                  <a:srgbClr val="FFFFFF"/>
                </a:solidFill>
                <a:latin typeface="Canva Sans Bold"/>
              </a:rPr>
              <a:t>•⁠  ⁠Frequency-Based Encoding: Assigns shorter codes to frequently occurring characters and longer codes to less frequent ones.</a:t>
            </a:r>
          </a:p>
          <a:p>
            <a:pPr algn="ctr">
              <a:lnSpc>
                <a:spcPts val="4340"/>
              </a:lnSpc>
            </a:pPr>
            <a:r>
              <a:rPr lang="en-US" sz="3100">
                <a:solidFill>
                  <a:srgbClr val="FFFFFF"/>
                </a:solidFill>
                <a:latin typeface="Canva Sans Bold"/>
              </a:rPr>
              <a:t>•⁠  ⁠Efficient Compression: Results in efficient data compression, reducing storage and transmission requirements.</a:t>
            </a:r>
          </a:p>
          <a:p>
            <a:pPr algn="ctr">
              <a:lnSpc>
                <a:spcPts val="4340"/>
              </a:lnSpc>
            </a:pPr>
          </a:p>
          <a:p>
            <a:pPr algn="ctr">
              <a:lnSpc>
                <a:spcPts val="4340"/>
              </a:lnSpc>
            </a:pPr>
          </a:p>
          <a:p>
            <a:pPr algn="ctr">
              <a:lnSpc>
                <a:spcPts val="4340"/>
              </a:lnSpc>
            </a:pPr>
          </a:p>
          <a:p>
            <a:pPr algn="ctr">
              <a:lnSpc>
                <a:spcPts val="4759"/>
              </a:lnSpc>
            </a:pPr>
          </a:p>
        </p:txBody>
      </p:sp>
      <p:sp>
        <p:nvSpPr>
          <p:cNvPr name="TextBox 6" id="6"/>
          <p:cNvSpPr txBox="true"/>
          <p:nvPr/>
        </p:nvSpPr>
        <p:spPr>
          <a:xfrm rot="0">
            <a:off x="-255052" y="6546371"/>
            <a:ext cx="18288000" cy="688974"/>
          </a:xfrm>
          <a:prstGeom prst="rect">
            <a:avLst/>
          </a:prstGeom>
        </p:spPr>
        <p:txBody>
          <a:bodyPr anchor="t" rtlCol="false" tIns="0" lIns="0" bIns="0" rIns="0">
            <a:spAutoFit/>
          </a:bodyPr>
          <a:lstStyle/>
          <a:p>
            <a:pPr algn="ctr">
              <a:lnSpc>
                <a:spcPts val="5600"/>
              </a:lnSpc>
            </a:pPr>
            <a:r>
              <a:rPr lang="en-US" sz="4000">
                <a:solidFill>
                  <a:srgbClr val="FFFFFF"/>
                </a:solidFill>
                <a:latin typeface="Canva Sans Bold"/>
              </a:rPr>
              <a:t> </a:t>
            </a:r>
            <a:r>
              <a:rPr lang="en-US" sz="4000" u="sng">
                <a:solidFill>
                  <a:srgbClr val="FFFFFF"/>
                </a:solidFill>
                <a:latin typeface="Canva Sans Bold"/>
              </a:rPr>
              <a:t>Benefits for LinkedIn:</a:t>
            </a:r>
          </a:p>
        </p:txBody>
      </p:sp>
      <p:sp>
        <p:nvSpPr>
          <p:cNvPr name="TextBox 7" id="7"/>
          <p:cNvSpPr txBox="true"/>
          <p:nvPr/>
        </p:nvSpPr>
        <p:spPr>
          <a:xfrm rot="0">
            <a:off x="1270263" y="7605659"/>
            <a:ext cx="16230600" cy="2150009"/>
          </a:xfrm>
          <a:prstGeom prst="rect">
            <a:avLst/>
          </a:prstGeom>
        </p:spPr>
        <p:txBody>
          <a:bodyPr anchor="t" rtlCol="false" tIns="0" lIns="0" bIns="0" rIns="0">
            <a:spAutoFit/>
          </a:bodyPr>
          <a:lstStyle/>
          <a:p>
            <a:pPr algn="ctr">
              <a:lnSpc>
                <a:spcPts val="4340"/>
              </a:lnSpc>
            </a:pPr>
            <a:r>
              <a:rPr lang="en-US" sz="3100">
                <a:solidFill>
                  <a:srgbClr val="FFFFFF"/>
                </a:solidFill>
                <a:latin typeface="Canva Sans Bold"/>
              </a:rPr>
              <a:t>•⁠  ⁠Space Efficiency: Huffman Coding optimizes data storage, reducing the overall space required for storing user-related information.</a:t>
            </a:r>
          </a:p>
          <a:p>
            <a:pPr algn="ctr">
              <a:lnSpc>
                <a:spcPts val="4340"/>
              </a:lnSpc>
            </a:pPr>
            <a:r>
              <a:rPr lang="en-US" sz="3100">
                <a:solidFill>
                  <a:srgbClr val="FFFFFF"/>
                </a:solidFill>
                <a:latin typeface="Canva Sans Bold"/>
              </a:rPr>
              <a:t>•⁠  ⁠Network Performance: Improves network traffic efficiency, resulting in faster data transmission and minimized bandwidth consumption.</a:t>
            </a:r>
          </a:p>
        </p:txBody>
      </p:sp>
      <p:sp>
        <p:nvSpPr>
          <p:cNvPr name="TextBox 8" id="8"/>
          <p:cNvSpPr txBox="true"/>
          <p:nvPr/>
        </p:nvSpPr>
        <p:spPr>
          <a:xfrm rot="0">
            <a:off x="597234" y="505394"/>
            <a:ext cx="1529329" cy="401310"/>
          </a:xfrm>
          <a:prstGeom prst="rect">
            <a:avLst/>
          </a:prstGeom>
        </p:spPr>
        <p:txBody>
          <a:bodyPr anchor="t" rtlCol="false" tIns="0" lIns="0" bIns="0" rIns="0">
            <a:spAutoFit/>
          </a:bodyPr>
          <a:lstStyle/>
          <a:p>
            <a:pPr>
              <a:lnSpc>
                <a:spcPts val="3360"/>
              </a:lnSpc>
              <a:spcBef>
                <a:spcPct val="0"/>
              </a:spcBef>
            </a:pPr>
            <a:r>
              <a:rPr lang="en-US" sz="2400">
                <a:solidFill>
                  <a:srgbClr val="FFFFFF"/>
                </a:solidFill>
                <a:latin typeface="HK Grotesk Bold"/>
              </a:rPr>
              <a:t>13</a:t>
            </a:r>
          </a:p>
        </p:txBody>
      </p:sp>
    </p:spTree>
  </p:cSld>
  <p:clrMapOvr>
    <a:masterClrMapping/>
  </p:clrMapOvr>
  <p:transition spd="slow">
    <p:cover dir="r"/>
  </p:transition>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18239906" cy="10287000"/>
          </a:xfrm>
          <a:prstGeom prst="rect">
            <a:avLst/>
          </a:prstGeom>
          <a:solidFill>
            <a:srgbClr val="62406B"/>
          </a:solidFill>
        </p:spPr>
      </p:sp>
      <p:sp>
        <p:nvSpPr>
          <p:cNvPr name="TextBox 3" id="3"/>
          <p:cNvSpPr txBox="true"/>
          <p:nvPr/>
        </p:nvSpPr>
        <p:spPr>
          <a:xfrm rot="0">
            <a:off x="303224" y="-66675"/>
            <a:ext cx="17681551" cy="10429713"/>
          </a:xfrm>
          <a:prstGeom prst="rect">
            <a:avLst/>
          </a:prstGeom>
        </p:spPr>
        <p:txBody>
          <a:bodyPr anchor="t" rtlCol="false" tIns="0" lIns="0" bIns="0" rIns="0">
            <a:spAutoFit/>
          </a:bodyPr>
          <a:lstStyle/>
          <a:p>
            <a:pPr algn="ctr">
              <a:lnSpc>
                <a:spcPts val="4751"/>
              </a:lnSpc>
            </a:pPr>
          </a:p>
          <a:p>
            <a:pPr algn="ctr">
              <a:lnSpc>
                <a:spcPts val="7665"/>
              </a:lnSpc>
            </a:pPr>
            <a:r>
              <a:rPr lang="en-US" sz="5475" u="sng">
                <a:solidFill>
                  <a:srgbClr val="FFFFFF"/>
                </a:solidFill>
                <a:latin typeface="HK Grotesk Medium"/>
              </a:rPr>
              <a:t>EXAMPLE</a:t>
            </a:r>
          </a:p>
          <a:p>
            <a:pPr algn="ctr">
              <a:lnSpc>
                <a:spcPts val="7665"/>
              </a:lnSpc>
            </a:pPr>
          </a:p>
          <a:p>
            <a:pPr algn="ctr">
              <a:lnSpc>
                <a:spcPts val="2345"/>
              </a:lnSpc>
            </a:pPr>
          </a:p>
          <a:p>
            <a:pPr algn="ctr">
              <a:lnSpc>
                <a:spcPts val="5599"/>
              </a:lnSpc>
            </a:pPr>
            <a:r>
              <a:rPr lang="en-US" sz="3999">
                <a:solidFill>
                  <a:srgbClr val="FFFFFF"/>
                </a:solidFill>
                <a:latin typeface="HK Grotesk Medium"/>
              </a:rPr>
              <a:t>   In LinkedIn, Huffman coding could be utilized in compressing large text data, such as user messages or posts, to optimize storage and bandwidth usage. By encoding frequently used characters with shorter bit sequences and less frequent ones with longer ones, Huffman coding reduces the overall size of data transmission, enhancing the platform's efficiency in handling and storing user-generated content.</a:t>
            </a:r>
          </a:p>
          <a:p>
            <a:pPr algn="ctr">
              <a:lnSpc>
                <a:spcPts val="4094"/>
              </a:lnSpc>
            </a:pPr>
          </a:p>
          <a:p>
            <a:pPr algn="ctr">
              <a:lnSpc>
                <a:spcPts val="3858"/>
              </a:lnSpc>
            </a:pPr>
          </a:p>
          <a:p>
            <a:pPr algn="ctr">
              <a:lnSpc>
                <a:spcPts val="4751"/>
              </a:lnSpc>
            </a:pPr>
            <a:r>
              <a:rPr lang="en-US" sz="3393" u="sng">
                <a:solidFill>
                  <a:srgbClr val="FFFFFF"/>
                </a:solidFill>
                <a:latin typeface="HK Grotesk Medium"/>
              </a:rPr>
              <a:t>Recurrence Equation</a:t>
            </a:r>
            <a:r>
              <a:rPr lang="en-US" sz="3393">
                <a:solidFill>
                  <a:srgbClr val="FFFFFF"/>
                </a:solidFill>
                <a:latin typeface="HK Grotesk Medium"/>
              </a:rPr>
              <a:t>:</a:t>
            </a:r>
          </a:p>
          <a:p>
            <a:pPr algn="ctr">
              <a:lnSpc>
                <a:spcPts val="4751"/>
              </a:lnSpc>
            </a:pPr>
            <a:r>
              <a:rPr lang="en-US" sz="3393">
                <a:solidFill>
                  <a:srgbClr val="FFFFFF"/>
                </a:solidFill>
                <a:latin typeface="HK Grotesk"/>
              </a:rPr>
              <a:t>[ T(n) = 2T(n/2) + O(n*log n) ]</a:t>
            </a:r>
          </a:p>
          <a:p>
            <a:pPr algn="ctr">
              <a:lnSpc>
                <a:spcPts val="4751"/>
              </a:lnSpc>
            </a:pPr>
          </a:p>
          <a:p>
            <a:pPr algn="ctr">
              <a:lnSpc>
                <a:spcPts val="4602"/>
              </a:lnSpc>
              <a:spcBef>
                <a:spcPct val="0"/>
              </a:spcBef>
            </a:pPr>
          </a:p>
        </p:txBody>
      </p:sp>
      <p:sp>
        <p:nvSpPr>
          <p:cNvPr name="TextBox 4" id="4"/>
          <p:cNvSpPr txBox="true"/>
          <p:nvPr/>
        </p:nvSpPr>
        <p:spPr>
          <a:xfrm rot="0">
            <a:off x="597234" y="505394"/>
            <a:ext cx="1529329" cy="401310"/>
          </a:xfrm>
          <a:prstGeom prst="rect">
            <a:avLst/>
          </a:prstGeom>
        </p:spPr>
        <p:txBody>
          <a:bodyPr anchor="t" rtlCol="false" tIns="0" lIns="0" bIns="0" rIns="0">
            <a:spAutoFit/>
          </a:bodyPr>
          <a:lstStyle/>
          <a:p>
            <a:pPr>
              <a:lnSpc>
                <a:spcPts val="3360"/>
              </a:lnSpc>
              <a:spcBef>
                <a:spcPct val="0"/>
              </a:spcBef>
            </a:pPr>
            <a:r>
              <a:rPr lang="en-US" sz="2400">
                <a:solidFill>
                  <a:srgbClr val="FFFFFF"/>
                </a:solidFill>
                <a:latin typeface="HK Grotesk Bold"/>
              </a:rPr>
              <a:t>14</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3254322" y="1909440"/>
            <a:ext cx="11779357" cy="8377560"/>
          </a:xfrm>
          <a:custGeom>
            <a:avLst/>
            <a:gdLst/>
            <a:ahLst/>
            <a:cxnLst/>
            <a:rect r="r" b="b" t="t" l="l"/>
            <a:pathLst>
              <a:path h="8377560" w="11779357">
                <a:moveTo>
                  <a:pt x="0" y="0"/>
                </a:moveTo>
                <a:lnTo>
                  <a:pt x="11779356" y="0"/>
                </a:lnTo>
                <a:lnTo>
                  <a:pt x="11779356" y="8377560"/>
                </a:lnTo>
                <a:lnTo>
                  <a:pt x="0" y="8377560"/>
                </a:lnTo>
                <a:lnTo>
                  <a:pt x="0" y="0"/>
                </a:lnTo>
                <a:close/>
              </a:path>
            </a:pathLst>
          </a:custGeom>
          <a:blipFill>
            <a:blip r:embed="rId2"/>
            <a:stretch>
              <a:fillRect l="0" t="0" r="0" b="0"/>
            </a:stretch>
          </a:blipFill>
        </p:spPr>
      </p:sp>
      <p:sp>
        <p:nvSpPr>
          <p:cNvPr name="TextBox 3" id="3"/>
          <p:cNvSpPr txBox="true"/>
          <p:nvPr/>
        </p:nvSpPr>
        <p:spPr>
          <a:xfrm rot="0">
            <a:off x="638734" y="425086"/>
            <a:ext cx="5022421" cy="887070"/>
          </a:xfrm>
          <a:prstGeom prst="rect">
            <a:avLst/>
          </a:prstGeom>
        </p:spPr>
        <p:txBody>
          <a:bodyPr anchor="t" rtlCol="false" tIns="0" lIns="0" bIns="0" rIns="0">
            <a:spAutoFit/>
          </a:bodyPr>
          <a:lstStyle/>
          <a:p>
            <a:pPr algn="ctr">
              <a:lnSpc>
                <a:spcPts val="7279"/>
              </a:lnSpc>
            </a:pPr>
            <a:r>
              <a:rPr lang="en-US" sz="5199" u="sng">
                <a:solidFill>
                  <a:srgbClr val="FFFFFF"/>
                </a:solidFill>
                <a:latin typeface="Canva Sans Bold"/>
              </a:rPr>
              <a:t>User Messaging</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2427067" y="2702719"/>
            <a:ext cx="13063979" cy="7584281"/>
          </a:xfrm>
          <a:custGeom>
            <a:avLst/>
            <a:gdLst/>
            <a:ahLst/>
            <a:cxnLst/>
            <a:rect r="r" b="b" t="t" l="l"/>
            <a:pathLst>
              <a:path h="7584281" w="13063979">
                <a:moveTo>
                  <a:pt x="0" y="0"/>
                </a:moveTo>
                <a:lnTo>
                  <a:pt x="13063978" y="0"/>
                </a:lnTo>
                <a:lnTo>
                  <a:pt x="13063978" y="7584281"/>
                </a:lnTo>
                <a:lnTo>
                  <a:pt x="0" y="7584281"/>
                </a:lnTo>
                <a:lnTo>
                  <a:pt x="0" y="0"/>
                </a:lnTo>
                <a:close/>
              </a:path>
            </a:pathLst>
          </a:custGeom>
          <a:blipFill>
            <a:blip r:embed="rId2"/>
            <a:stretch>
              <a:fillRect l="-1001" t="0" r="-1001" b="0"/>
            </a:stretch>
          </a:blipFill>
        </p:spPr>
      </p:sp>
      <p:sp>
        <p:nvSpPr>
          <p:cNvPr name="TextBox 3" id="3"/>
          <p:cNvSpPr txBox="true"/>
          <p:nvPr/>
        </p:nvSpPr>
        <p:spPr>
          <a:xfrm rot="0">
            <a:off x="1206701" y="335827"/>
            <a:ext cx="15504709" cy="887070"/>
          </a:xfrm>
          <a:prstGeom prst="rect">
            <a:avLst/>
          </a:prstGeom>
        </p:spPr>
        <p:txBody>
          <a:bodyPr anchor="t" rtlCol="false" tIns="0" lIns="0" bIns="0" rIns="0">
            <a:spAutoFit/>
          </a:bodyPr>
          <a:lstStyle/>
          <a:p>
            <a:pPr algn="ctr">
              <a:lnSpc>
                <a:spcPts val="7279"/>
              </a:lnSpc>
            </a:pPr>
            <a:r>
              <a:rPr lang="en-US" sz="5199" u="sng">
                <a:solidFill>
                  <a:srgbClr val="FFFFFF"/>
                </a:solidFill>
                <a:latin typeface="Canva Sans Bold"/>
              </a:rPr>
              <a:t>Huffman Tree Construction of the User Message</a:t>
            </a:r>
          </a:p>
        </p:txBody>
      </p:sp>
      <p:sp>
        <p:nvSpPr>
          <p:cNvPr name="TextBox 4" id="4"/>
          <p:cNvSpPr txBox="true"/>
          <p:nvPr/>
        </p:nvSpPr>
        <p:spPr>
          <a:xfrm rot="0">
            <a:off x="0" y="1463698"/>
            <a:ext cx="18288000" cy="941070"/>
          </a:xfrm>
          <a:prstGeom prst="rect">
            <a:avLst/>
          </a:prstGeom>
        </p:spPr>
        <p:txBody>
          <a:bodyPr anchor="t" rtlCol="false" tIns="0" lIns="0" bIns="0" rIns="0">
            <a:spAutoFit/>
          </a:bodyPr>
          <a:lstStyle/>
          <a:p>
            <a:pPr>
              <a:lnSpc>
                <a:spcPts val="3780"/>
              </a:lnSpc>
            </a:pPr>
            <a:r>
              <a:rPr lang="en-US" sz="2700">
                <a:solidFill>
                  <a:srgbClr val="FFFFFF"/>
                </a:solidFill>
                <a:latin typeface="Canva Sans"/>
              </a:rPr>
              <a:t>Hello , I wish to apply for the research internship at your esteemed organisation.</a:t>
            </a:r>
          </a:p>
          <a:p>
            <a:pPr>
              <a:lnSpc>
                <a:spcPts val="3780"/>
              </a:lnSpc>
            </a:pPr>
            <a:r>
              <a:rPr lang="en-US" sz="2700">
                <a:solidFill>
                  <a:srgbClr val="FFFFFF"/>
                </a:solidFill>
                <a:latin typeface="Canva Sans"/>
              </a:rPr>
              <a:t>Hello Vinay, we will surely consider your application for the same. Kindly send us Your Qualification details.</a:t>
            </a: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TextBox 2" id="2"/>
          <p:cNvSpPr txBox="true"/>
          <p:nvPr/>
        </p:nvSpPr>
        <p:spPr>
          <a:xfrm rot="0">
            <a:off x="473542" y="895350"/>
            <a:ext cx="4871750" cy="9829591"/>
          </a:xfrm>
          <a:prstGeom prst="rect">
            <a:avLst/>
          </a:prstGeom>
        </p:spPr>
        <p:txBody>
          <a:bodyPr anchor="t" rtlCol="false" tIns="0" lIns="0" bIns="0" rIns="0">
            <a:spAutoFit/>
          </a:bodyPr>
          <a:lstStyle/>
          <a:p>
            <a:pPr>
              <a:lnSpc>
                <a:spcPts val="9754"/>
              </a:lnSpc>
            </a:pPr>
            <a:r>
              <a:rPr lang="en-US" sz="6967">
                <a:solidFill>
                  <a:srgbClr val="FFFFFF"/>
                </a:solidFill>
                <a:latin typeface="Canva Sans"/>
              </a:rPr>
              <a:t>I-0000100</a:t>
            </a:r>
          </a:p>
          <a:p>
            <a:pPr>
              <a:lnSpc>
                <a:spcPts val="9754"/>
              </a:lnSpc>
            </a:pPr>
            <a:r>
              <a:rPr lang="en-US" sz="6967">
                <a:solidFill>
                  <a:srgbClr val="FFFFFF"/>
                </a:solidFill>
                <a:latin typeface="Canva Sans"/>
              </a:rPr>
              <a:t>g-0000101</a:t>
            </a:r>
          </a:p>
          <a:p>
            <a:pPr>
              <a:lnSpc>
                <a:spcPts val="9754"/>
              </a:lnSpc>
            </a:pPr>
            <a:r>
              <a:rPr lang="en-US" sz="6967">
                <a:solidFill>
                  <a:srgbClr val="FFFFFF"/>
                </a:solidFill>
                <a:latin typeface="Canva Sans"/>
              </a:rPr>
              <a:t>V-0000111</a:t>
            </a:r>
          </a:p>
          <a:p>
            <a:pPr>
              <a:lnSpc>
                <a:spcPts val="9754"/>
              </a:lnSpc>
            </a:pPr>
            <a:r>
              <a:rPr lang="en-US" sz="6967">
                <a:solidFill>
                  <a:srgbClr val="FFFFFF"/>
                </a:solidFill>
                <a:latin typeface="Canva Sans"/>
              </a:rPr>
              <a:t>m-000001</a:t>
            </a:r>
          </a:p>
          <a:p>
            <a:pPr>
              <a:lnSpc>
                <a:spcPts val="9754"/>
              </a:lnSpc>
            </a:pPr>
            <a:r>
              <a:rPr lang="en-US" sz="6967">
                <a:solidFill>
                  <a:srgbClr val="FFFFFF"/>
                </a:solidFill>
                <a:latin typeface="Canva Sans"/>
              </a:rPr>
              <a:t>t-0001</a:t>
            </a:r>
          </a:p>
          <a:p>
            <a:pPr>
              <a:lnSpc>
                <a:spcPts val="9754"/>
              </a:lnSpc>
            </a:pPr>
            <a:r>
              <a:rPr lang="en-US" sz="6967">
                <a:solidFill>
                  <a:srgbClr val="FFFFFF"/>
                </a:solidFill>
                <a:latin typeface="Canva Sans"/>
              </a:rPr>
              <a:t>Space-110</a:t>
            </a:r>
          </a:p>
          <a:p>
            <a:pPr>
              <a:lnSpc>
                <a:spcPts val="9754"/>
              </a:lnSpc>
            </a:pPr>
            <a:r>
              <a:rPr lang="en-US" sz="6967">
                <a:solidFill>
                  <a:srgbClr val="FFFFFF"/>
                </a:solidFill>
                <a:latin typeface="Canva Sans"/>
              </a:rPr>
              <a:t>a-1000</a:t>
            </a:r>
          </a:p>
          <a:p>
            <a:pPr>
              <a:lnSpc>
                <a:spcPts val="9754"/>
              </a:lnSpc>
            </a:pPr>
          </a:p>
        </p:txBody>
      </p:sp>
      <p:sp>
        <p:nvSpPr>
          <p:cNvPr name="TextBox 3" id="3"/>
          <p:cNvSpPr txBox="true"/>
          <p:nvPr/>
        </p:nvSpPr>
        <p:spPr>
          <a:xfrm rot="0">
            <a:off x="8838330" y="4071315"/>
            <a:ext cx="6602918" cy="1481767"/>
          </a:xfrm>
          <a:prstGeom prst="rect">
            <a:avLst/>
          </a:prstGeom>
        </p:spPr>
        <p:txBody>
          <a:bodyPr anchor="t" rtlCol="false" tIns="0" lIns="0" bIns="0" rIns="0">
            <a:spAutoFit/>
          </a:bodyPr>
          <a:lstStyle/>
          <a:p>
            <a:pPr algn="ctr">
              <a:lnSpc>
                <a:spcPts val="3983"/>
              </a:lnSpc>
            </a:pPr>
            <a:r>
              <a:rPr lang="en-US" sz="2845">
                <a:solidFill>
                  <a:srgbClr val="FFFFFF"/>
                </a:solidFill>
                <a:latin typeface="Canva Sans"/>
              </a:rPr>
              <a:t>The Messages are thus converted into binary codes which compresses the size of the message </a:t>
            </a:r>
          </a:p>
        </p:txBody>
      </p:sp>
      <p:sp>
        <p:nvSpPr>
          <p:cNvPr name="TextBox 4" id="4"/>
          <p:cNvSpPr txBox="true"/>
          <p:nvPr/>
        </p:nvSpPr>
        <p:spPr>
          <a:xfrm rot="0">
            <a:off x="5721739" y="249926"/>
            <a:ext cx="12836101" cy="1810970"/>
          </a:xfrm>
          <a:prstGeom prst="rect">
            <a:avLst/>
          </a:prstGeom>
        </p:spPr>
        <p:txBody>
          <a:bodyPr anchor="t" rtlCol="false" tIns="0" lIns="0" bIns="0" rIns="0">
            <a:spAutoFit/>
          </a:bodyPr>
          <a:lstStyle/>
          <a:p>
            <a:pPr algn="ctr">
              <a:lnSpc>
                <a:spcPts val="7279"/>
              </a:lnSpc>
            </a:pPr>
            <a:r>
              <a:rPr lang="en-US" sz="5199" u="sng">
                <a:solidFill>
                  <a:srgbClr val="FFFFFF"/>
                </a:solidFill>
                <a:latin typeface="Canva Sans Bold"/>
              </a:rPr>
              <a:t>Text Messages Converted into Compressed Codes</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TextBox 2" id="2"/>
          <p:cNvSpPr txBox="true"/>
          <p:nvPr/>
        </p:nvSpPr>
        <p:spPr>
          <a:xfrm rot="0">
            <a:off x="581657" y="461723"/>
            <a:ext cx="6253616" cy="1019655"/>
          </a:xfrm>
          <a:prstGeom prst="rect">
            <a:avLst/>
          </a:prstGeom>
        </p:spPr>
        <p:txBody>
          <a:bodyPr anchor="t" rtlCol="false" tIns="0" lIns="0" bIns="0" rIns="0">
            <a:spAutoFit/>
          </a:bodyPr>
          <a:lstStyle/>
          <a:p>
            <a:pPr algn="ctr">
              <a:lnSpc>
                <a:spcPts val="8369"/>
              </a:lnSpc>
            </a:pPr>
            <a:r>
              <a:rPr lang="en-US" sz="5978" u="sng">
                <a:solidFill>
                  <a:srgbClr val="FFFFFF"/>
                </a:solidFill>
                <a:latin typeface="Canva Sans Bold"/>
              </a:rPr>
              <a:t>Time Complexity</a:t>
            </a:r>
          </a:p>
        </p:txBody>
      </p:sp>
      <p:sp>
        <p:nvSpPr>
          <p:cNvPr name="TextBox 3" id="3"/>
          <p:cNvSpPr txBox="true"/>
          <p:nvPr/>
        </p:nvSpPr>
        <p:spPr>
          <a:xfrm rot="0">
            <a:off x="0" y="3938352"/>
            <a:ext cx="18288000" cy="5792716"/>
          </a:xfrm>
          <a:prstGeom prst="rect">
            <a:avLst/>
          </a:prstGeom>
        </p:spPr>
        <p:txBody>
          <a:bodyPr anchor="t" rtlCol="false" tIns="0" lIns="0" bIns="0" rIns="0">
            <a:spAutoFit/>
          </a:bodyPr>
          <a:lstStyle/>
          <a:p>
            <a:pPr marL="551938" indent="-275969" lvl="1">
              <a:lnSpc>
                <a:spcPts val="3579"/>
              </a:lnSpc>
              <a:buAutoNum type="arabicPeriod" startAt="1"/>
            </a:pPr>
            <a:r>
              <a:rPr lang="en-US" sz="2556">
                <a:solidFill>
                  <a:srgbClr val="FFFFFF"/>
                </a:solidFill>
                <a:latin typeface="Canva Sans"/>
              </a:rPr>
              <a:t>Buil</a:t>
            </a:r>
            <a:r>
              <a:rPr lang="en-US" sz="2556">
                <a:solidFill>
                  <a:srgbClr val="FFFFFF"/>
                </a:solidFill>
                <a:latin typeface="Canva Sans"/>
              </a:rPr>
              <a:t>ding the Frequency Table:</a:t>
            </a:r>
          </a:p>
          <a:p>
            <a:pPr marL="1103875" indent="-367958" lvl="2">
              <a:lnSpc>
                <a:spcPts val="3579"/>
              </a:lnSpc>
              <a:buFont typeface="Arial"/>
              <a:buChar char="⚬"/>
            </a:pPr>
            <a:r>
              <a:rPr lang="en-US" sz="2556">
                <a:solidFill>
                  <a:srgbClr val="FFFFFF"/>
                </a:solidFill>
                <a:latin typeface="Canva Sans"/>
              </a:rPr>
              <a:t>This step involves scanning through the input data to count the frequency of each character.</a:t>
            </a:r>
          </a:p>
          <a:p>
            <a:pPr marL="1103875" indent="-367958" lvl="2">
              <a:lnSpc>
                <a:spcPts val="3579"/>
              </a:lnSpc>
              <a:buFont typeface="Arial"/>
              <a:buChar char="⚬"/>
            </a:pPr>
            <a:r>
              <a:rPr lang="en-US" sz="2556">
                <a:solidFill>
                  <a:srgbClr val="FFFFFF"/>
                </a:solidFill>
                <a:latin typeface="Canva Sans"/>
              </a:rPr>
              <a:t>The time complexity for this step is O(n), where n is the size of the input data.</a:t>
            </a:r>
          </a:p>
          <a:p>
            <a:pPr marL="551938" indent="-275969" lvl="1">
              <a:lnSpc>
                <a:spcPts val="3579"/>
              </a:lnSpc>
              <a:buAutoNum type="arabicPeriod" startAt="1"/>
            </a:pPr>
            <a:r>
              <a:rPr lang="en-US" sz="2556">
                <a:solidFill>
                  <a:srgbClr val="FFFFFF"/>
                </a:solidFill>
                <a:latin typeface="Canva Sans"/>
              </a:rPr>
              <a:t>Building the Huffman Tree:</a:t>
            </a:r>
          </a:p>
          <a:p>
            <a:pPr marL="1103875" indent="-367958" lvl="2">
              <a:lnSpc>
                <a:spcPts val="3579"/>
              </a:lnSpc>
              <a:buFont typeface="Arial"/>
              <a:buChar char="⚬"/>
            </a:pPr>
            <a:r>
              <a:rPr lang="en-US" sz="2556">
                <a:solidFill>
                  <a:srgbClr val="FFFFFF"/>
                </a:solidFill>
                <a:latin typeface="Canva Sans"/>
              </a:rPr>
              <a:t>Creating each node and inserting it into the min-heap takes O(log n) time, where n is the number of nodes in the heap.</a:t>
            </a:r>
          </a:p>
          <a:p>
            <a:pPr marL="1103875" indent="-367958" lvl="2">
              <a:lnSpc>
                <a:spcPts val="3579"/>
              </a:lnSpc>
              <a:buFont typeface="Arial"/>
              <a:buChar char="⚬"/>
            </a:pPr>
            <a:r>
              <a:rPr lang="en-US" sz="2556">
                <a:solidFill>
                  <a:srgbClr val="FFFFFF"/>
                </a:solidFill>
                <a:latin typeface="Canva Sans"/>
              </a:rPr>
              <a:t>Each time we extract the minimum frequency nodes from the heap, it takes O(log n) time.</a:t>
            </a:r>
          </a:p>
          <a:p>
            <a:pPr marL="1103875" indent="-367958" lvl="2">
              <a:lnSpc>
                <a:spcPts val="3579"/>
              </a:lnSpc>
              <a:buFont typeface="Arial"/>
              <a:buChar char="⚬"/>
            </a:pPr>
            <a:r>
              <a:rPr lang="en-US" sz="2556">
                <a:solidFill>
                  <a:srgbClr val="FFFFFF"/>
                </a:solidFill>
                <a:latin typeface="Canva Sans"/>
              </a:rPr>
              <a:t>As we have to perform these operations for each character, the overall time complexity for building the Huffman tree is O(n log n).</a:t>
            </a:r>
          </a:p>
          <a:p>
            <a:pPr marL="551938" indent="-275969" lvl="1">
              <a:lnSpc>
                <a:spcPts val="3579"/>
              </a:lnSpc>
              <a:buAutoNum type="arabicPeriod" startAt="1"/>
            </a:pPr>
            <a:r>
              <a:rPr lang="en-US" sz="2556">
                <a:solidFill>
                  <a:srgbClr val="FFFFFF"/>
                </a:solidFill>
                <a:latin typeface="Canva Sans"/>
              </a:rPr>
              <a:t>Generating Huffman Codes:</a:t>
            </a:r>
          </a:p>
          <a:p>
            <a:pPr marL="1103875" indent="-367958" lvl="2">
              <a:lnSpc>
                <a:spcPts val="3579"/>
              </a:lnSpc>
              <a:buFont typeface="Arial"/>
              <a:buChar char="⚬"/>
            </a:pPr>
            <a:r>
              <a:rPr lang="en-US" sz="2556">
                <a:solidFill>
                  <a:srgbClr val="FFFFFF"/>
                </a:solidFill>
                <a:latin typeface="Canva Sans"/>
              </a:rPr>
              <a:t>Traverse the Huffman tree to generate codes for each character.</a:t>
            </a:r>
          </a:p>
          <a:p>
            <a:pPr marL="1103875" indent="-367958" lvl="2">
              <a:lnSpc>
                <a:spcPts val="3579"/>
              </a:lnSpc>
              <a:buFont typeface="Arial"/>
              <a:buChar char="⚬"/>
            </a:pPr>
            <a:r>
              <a:rPr lang="en-US" sz="2556">
                <a:solidFill>
                  <a:srgbClr val="FFFFFF"/>
                </a:solidFill>
                <a:latin typeface="Canva Sans"/>
              </a:rPr>
              <a:t>The time complexity for this step is O(n) because we visit each node in the tree exactly once.</a:t>
            </a:r>
          </a:p>
          <a:p>
            <a:pPr>
              <a:lnSpc>
                <a:spcPts val="3579"/>
              </a:lnSpc>
            </a:pPr>
          </a:p>
        </p:txBody>
      </p:sp>
      <p:sp>
        <p:nvSpPr>
          <p:cNvPr name="TextBox 4" id="4"/>
          <p:cNvSpPr txBox="true"/>
          <p:nvPr/>
        </p:nvSpPr>
        <p:spPr>
          <a:xfrm rot="0">
            <a:off x="1252640" y="1951590"/>
            <a:ext cx="15598061" cy="1580163"/>
          </a:xfrm>
          <a:prstGeom prst="rect">
            <a:avLst/>
          </a:prstGeom>
        </p:spPr>
        <p:txBody>
          <a:bodyPr anchor="t" rtlCol="false" tIns="0" lIns="0" bIns="0" rIns="0">
            <a:spAutoFit/>
          </a:bodyPr>
          <a:lstStyle/>
          <a:p>
            <a:pPr algn="ctr">
              <a:lnSpc>
                <a:spcPts val="4241"/>
              </a:lnSpc>
              <a:spcBef>
                <a:spcPct val="0"/>
              </a:spcBef>
            </a:pPr>
          </a:p>
          <a:p>
            <a:pPr algn="ctr">
              <a:lnSpc>
                <a:spcPts val="4241"/>
              </a:lnSpc>
              <a:spcBef>
                <a:spcPct val="0"/>
              </a:spcBef>
            </a:pPr>
            <a:r>
              <a:rPr lang="en-US" sz="3029" u="sng">
                <a:solidFill>
                  <a:srgbClr val="FFFFFF"/>
                </a:solidFill>
                <a:latin typeface="Canva Sans"/>
              </a:rPr>
              <a:t>Worst Case: O(n log n) - (Constructing Huffman Tree)</a:t>
            </a:r>
          </a:p>
          <a:p>
            <a:pPr algn="ctr">
              <a:lnSpc>
                <a:spcPts val="4241"/>
              </a:lnSpc>
              <a:spcBef>
                <a:spcPct val="0"/>
              </a:spcBef>
            </a:pPr>
            <a:r>
              <a:rPr lang="en-US" sz="3029" u="sng">
                <a:solidFill>
                  <a:srgbClr val="FFFFFF"/>
                </a:solidFill>
                <a:latin typeface="Canva Sans"/>
              </a:rPr>
              <a:t>Best Case: O(n log n)</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DAF_IfwmLek</dc:identifier>
  <dcterms:modified xsi:type="dcterms:W3CDTF">2011-08-01T06:04:30Z</dcterms:modified>
  <cp:revision>1</cp:revision>
  <dc:title>Business Proposal Presentation in Purple Monochrome Corporate Style</dc:title>
</cp:coreProperties>
</file>

<file path=docProps/thumbnail.jpeg>
</file>